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25"/>
  </p:notesMasterIdLst>
  <p:sldIdLst>
    <p:sldId id="256" r:id="rId2"/>
    <p:sldId id="403" r:id="rId3"/>
    <p:sldId id="762" r:id="rId4"/>
    <p:sldId id="471" r:id="rId5"/>
    <p:sldId id="763" r:id="rId6"/>
    <p:sldId id="579" r:id="rId7"/>
    <p:sldId id="563" r:id="rId8"/>
    <p:sldId id="629" r:id="rId9"/>
    <p:sldId id="757" r:id="rId10"/>
    <p:sldId id="664" r:id="rId11"/>
    <p:sldId id="564" r:id="rId12"/>
    <p:sldId id="565" r:id="rId13"/>
    <p:sldId id="740" r:id="rId14"/>
    <p:sldId id="741" r:id="rId15"/>
    <p:sldId id="499" r:id="rId16"/>
    <p:sldId id="508" r:id="rId17"/>
    <p:sldId id="520" r:id="rId18"/>
    <p:sldId id="584" r:id="rId19"/>
    <p:sldId id="703" r:id="rId20"/>
    <p:sldId id="825" r:id="rId21"/>
    <p:sldId id="671" r:id="rId22"/>
    <p:sldId id="870" r:id="rId23"/>
    <p:sldId id="569" r:id="rId24"/>
    <p:sldId id="708" r:id="rId25"/>
    <p:sldId id="872" r:id="rId26"/>
    <p:sldId id="871" r:id="rId27"/>
    <p:sldId id="662" r:id="rId28"/>
    <p:sldId id="578" r:id="rId29"/>
    <p:sldId id="510" r:id="rId30"/>
    <p:sldId id="663" r:id="rId31"/>
    <p:sldId id="549" r:id="rId32"/>
    <p:sldId id="577" r:id="rId33"/>
    <p:sldId id="572" r:id="rId34"/>
    <p:sldId id="598" r:id="rId35"/>
    <p:sldId id="826" r:id="rId36"/>
    <p:sldId id="551" r:id="rId37"/>
    <p:sldId id="869" r:id="rId38"/>
    <p:sldId id="690" r:id="rId39"/>
    <p:sldId id="518" r:id="rId40"/>
    <p:sldId id="587" r:id="rId41"/>
    <p:sldId id="591" r:id="rId42"/>
    <p:sldId id="590" r:id="rId43"/>
    <p:sldId id="588" r:id="rId44"/>
    <p:sldId id="589" r:id="rId45"/>
    <p:sldId id="764" r:id="rId46"/>
    <p:sldId id="770" r:id="rId47"/>
    <p:sldId id="771" r:id="rId48"/>
    <p:sldId id="597" r:id="rId49"/>
    <p:sldId id="765" r:id="rId50"/>
    <p:sldId id="766" r:id="rId51"/>
    <p:sldId id="720" r:id="rId52"/>
    <p:sldId id="553" r:id="rId53"/>
    <p:sldId id="896" r:id="rId54"/>
    <p:sldId id="875" r:id="rId55"/>
    <p:sldId id="874" r:id="rId56"/>
    <p:sldId id="784" r:id="rId57"/>
    <p:sldId id="730" r:id="rId58"/>
    <p:sldId id="786" r:id="rId59"/>
    <p:sldId id="787" r:id="rId60"/>
    <p:sldId id="785" r:id="rId61"/>
    <p:sldId id="788" r:id="rId62"/>
    <p:sldId id="514" r:id="rId63"/>
    <p:sldId id="602" r:id="rId64"/>
    <p:sldId id="876" r:id="rId65"/>
    <p:sldId id="877" r:id="rId66"/>
    <p:sldId id="603" r:id="rId67"/>
    <p:sldId id="897" r:id="rId68"/>
    <p:sldId id="878" r:id="rId69"/>
    <p:sldId id="898" r:id="rId70"/>
    <p:sldId id="879" r:id="rId71"/>
    <p:sldId id="881" r:id="rId72"/>
    <p:sldId id="885" r:id="rId73"/>
    <p:sldId id="886" r:id="rId74"/>
    <p:sldId id="882" r:id="rId75"/>
    <p:sldId id="883" r:id="rId76"/>
    <p:sldId id="888" r:id="rId77"/>
    <p:sldId id="887" r:id="rId78"/>
    <p:sldId id="889" r:id="rId79"/>
    <p:sldId id="744" r:id="rId80"/>
    <p:sldId id="792" r:id="rId81"/>
    <p:sldId id="724" r:id="rId82"/>
    <p:sldId id="894" r:id="rId83"/>
    <p:sldId id="890" r:id="rId84"/>
    <p:sldId id="891" r:id="rId85"/>
    <p:sldId id="895" r:id="rId86"/>
    <p:sldId id="619" r:id="rId87"/>
    <p:sldId id="698" r:id="rId88"/>
    <p:sldId id="699" r:id="rId89"/>
    <p:sldId id="900" r:id="rId90"/>
    <p:sldId id="899" r:id="rId91"/>
    <p:sldId id="775" r:id="rId92"/>
    <p:sldId id="805" r:id="rId93"/>
    <p:sldId id="806" r:id="rId94"/>
    <p:sldId id="901" r:id="rId95"/>
    <p:sldId id="902" r:id="rId96"/>
    <p:sldId id="903" r:id="rId97"/>
    <p:sldId id="907" r:id="rId98"/>
    <p:sldId id="904" r:id="rId99"/>
    <p:sldId id="905" r:id="rId100"/>
    <p:sldId id="908" r:id="rId101"/>
    <p:sldId id="909" r:id="rId102"/>
    <p:sldId id="910" r:id="rId103"/>
    <p:sldId id="911" r:id="rId104"/>
    <p:sldId id="912" r:id="rId105"/>
    <p:sldId id="913" r:id="rId106"/>
    <p:sldId id="914" r:id="rId107"/>
    <p:sldId id="915" r:id="rId108"/>
    <p:sldId id="916" r:id="rId109"/>
    <p:sldId id="917" r:id="rId110"/>
    <p:sldId id="918" r:id="rId111"/>
    <p:sldId id="919" r:id="rId112"/>
    <p:sldId id="920" r:id="rId113"/>
    <p:sldId id="921" r:id="rId114"/>
    <p:sldId id="778" r:id="rId115"/>
    <p:sldId id="824" r:id="rId116"/>
    <p:sldId id="923" r:id="rId117"/>
    <p:sldId id="924" r:id="rId118"/>
    <p:sldId id="927" r:id="rId119"/>
    <p:sldId id="928" r:id="rId120"/>
    <p:sldId id="929" r:id="rId121"/>
    <p:sldId id="925" r:id="rId122"/>
    <p:sldId id="926" r:id="rId123"/>
    <p:sldId id="550" r:id="rId12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62"/>
            <p14:sldId id="471"/>
            <p14:sldId id="763"/>
            <p14:sldId id="579"/>
            <p14:sldId id="563"/>
            <p14:sldId id="629"/>
            <p14:sldId id="757"/>
            <p14:sldId id="664"/>
            <p14:sldId id="564"/>
            <p14:sldId id="565"/>
            <p14:sldId id="740"/>
            <p14:sldId id="741"/>
            <p14:sldId id="499"/>
            <p14:sldId id="508"/>
            <p14:sldId id="520"/>
            <p14:sldId id="584"/>
            <p14:sldId id="703"/>
            <p14:sldId id="825"/>
            <p14:sldId id="671"/>
            <p14:sldId id="870"/>
            <p14:sldId id="569"/>
            <p14:sldId id="708"/>
            <p14:sldId id="872"/>
            <p14:sldId id="871"/>
            <p14:sldId id="662"/>
            <p14:sldId id="578"/>
            <p14:sldId id="510"/>
            <p14:sldId id="663"/>
            <p14:sldId id="549"/>
            <p14:sldId id="577"/>
            <p14:sldId id="572"/>
            <p14:sldId id="598"/>
            <p14:sldId id="826"/>
            <p14:sldId id="551"/>
            <p14:sldId id="869"/>
            <p14:sldId id="690"/>
            <p14:sldId id="518"/>
            <p14:sldId id="587"/>
            <p14:sldId id="591"/>
            <p14:sldId id="590"/>
            <p14:sldId id="588"/>
            <p14:sldId id="589"/>
            <p14:sldId id="764"/>
            <p14:sldId id="770"/>
            <p14:sldId id="771"/>
            <p14:sldId id="597"/>
            <p14:sldId id="765"/>
            <p14:sldId id="766"/>
            <p14:sldId id="720"/>
            <p14:sldId id="553"/>
            <p14:sldId id="896"/>
            <p14:sldId id="875"/>
            <p14:sldId id="874"/>
            <p14:sldId id="784"/>
            <p14:sldId id="730"/>
            <p14:sldId id="786"/>
            <p14:sldId id="787"/>
            <p14:sldId id="785"/>
            <p14:sldId id="788"/>
            <p14:sldId id="514"/>
            <p14:sldId id="602"/>
            <p14:sldId id="876"/>
            <p14:sldId id="877"/>
            <p14:sldId id="603"/>
            <p14:sldId id="897"/>
            <p14:sldId id="878"/>
            <p14:sldId id="898"/>
            <p14:sldId id="879"/>
            <p14:sldId id="881"/>
            <p14:sldId id="885"/>
            <p14:sldId id="886"/>
            <p14:sldId id="882"/>
            <p14:sldId id="883"/>
            <p14:sldId id="888"/>
            <p14:sldId id="887"/>
            <p14:sldId id="889"/>
            <p14:sldId id="744"/>
            <p14:sldId id="792"/>
            <p14:sldId id="724"/>
            <p14:sldId id="894"/>
            <p14:sldId id="890"/>
            <p14:sldId id="891"/>
            <p14:sldId id="895"/>
            <p14:sldId id="619"/>
            <p14:sldId id="698"/>
            <p14:sldId id="699"/>
            <p14:sldId id="900"/>
            <p14:sldId id="899"/>
            <p14:sldId id="775"/>
            <p14:sldId id="805"/>
            <p14:sldId id="806"/>
            <p14:sldId id="901"/>
            <p14:sldId id="902"/>
            <p14:sldId id="903"/>
            <p14:sldId id="907"/>
            <p14:sldId id="904"/>
            <p14:sldId id="905"/>
            <p14:sldId id="908"/>
            <p14:sldId id="909"/>
            <p14:sldId id="910"/>
            <p14:sldId id="911"/>
            <p14:sldId id="912"/>
            <p14:sldId id="913"/>
            <p14:sldId id="914"/>
            <p14:sldId id="915"/>
            <p14:sldId id="916"/>
            <p14:sldId id="917"/>
            <p14:sldId id="918"/>
            <p14:sldId id="919"/>
            <p14:sldId id="920"/>
            <p14:sldId id="921"/>
            <p14:sldId id="778"/>
            <p14:sldId id="824"/>
            <p14:sldId id="923"/>
            <p14:sldId id="924"/>
            <p14:sldId id="927"/>
            <p14:sldId id="928"/>
            <p14:sldId id="929"/>
            <p14:sldId id="925"/>
            <p14:sldId id="926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EF7D1D"/>
    <a:srgbClr val="B58900"/>
    <a:srgbClr val="EB544F"/>
    <a:srgbClr val="57B98F"/>
    <a:srgbClr val="D6A08C"/>
    <a:srgbClr val="41719C"/>
    <a:srgbClr val="025249"/>
    <a:srgbClr val="A863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50"/>
    <p:restoredTop sz="96853" autoAdjust="0"/>
  </p:normalViewPr>
  <p:slideViewPr>
    <p:cSldViewPr snapToGrid="0" snapToObjects="1">
      <p:cViewPr varScale="1">
        <p:scale>
          <a:sx n="137" d="100"/>
          <a:sy n="137" d="100"/>
        </p:scale>
        <p:origin x="200" y="20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tableStyles" Target="tableStyle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29.08.19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15822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20560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5779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7343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9416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58151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62781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50927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63595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95057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6744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210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947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30045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235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6999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4460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44904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00421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575442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35078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124171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736117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64997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03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830945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915533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685591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355293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73408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21485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84171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21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risma/graphql-playground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4000/" TargetMode="Externa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java-kickstart/graphql-java-servlet" TargetMode="External"/><Relationship Id="rId2" Type="http://schemas.openxmlformats.org/officeDocument/2006/relationships/hyperlink" Target="https://github.com/graphql-java/graphql-java-spring" TargetMode="External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-11164" y="1429863"/>
            <a:ext cx="9905999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4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3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Herbstcampus Nürnberg | 3. September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2806574" y="5267270"/>
            <a:ext cx="6305122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nils.buzz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ejs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-workshop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FE5924-40F8-674E-A39D-F345239AAF5F}"/>
              </a:ext>
            </a:extLst>
          </p:cNvPr>
          <p:cNvSpPr/>
          <p:nvPr/>
        </p:nvSpPr>
        <p:spPr>
          <a:xfrm>
            <a:off x="1948815" y="3639826"/>
            <a:ext cx="7151719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für Java-Anwendungen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447F9E9-D3FC-0B4A-B317-9E68216DEED3}"/>
              </a:ext>
            </a:extLst>
          </p:cNvPr>
          <p:cNvSpPr/>
          <p:nvPr/>
        </p:nvSpPr>
        <p:spPr>
          <a:xfrm>
            <a:off x="1948815" y="4163798"/>
            <a:ext cx="7151719" cy="69376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clone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nilshartmann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-java-workshop</a:t>
            </a:r>
          </a:p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npm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setup</a:t>
            </a:r>
            <a:endParaRPr lang="de-DE" sz="2000" dirty="0">
              <a:solidFill>
                <a:srgbClr val="36544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Query... ...nächste Eskalation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3222429"/>
            <a:ext cx="83227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327242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</p:spTree>
    <p:extLst>
      <p:ext uri="{BB962C8B-B14F-4D97-AF65-F5344CB8AC3E}">
        <p14:creationId xmlns:p14="http://schemas.microsoft.com/office/powerpoint/2010/main" val="128083870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Query... ...nächste Eskalation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7F5CCB8-23C1-C042-9321-EBECE87A2DAF}"/>
              </a:ext>
            </a:extLst>
          </p:cNvPr>
          <p:cNvSpPr/>
          <p:nvPr/>
        </p:nvSpPr>
        <p:spPr>
          <a:xfrm>
            <a:off x="1990061" y="5634545"/>
            <a:ext cx="729681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Noch mehr User =&gt; noch mehr Zugriffe aus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UserService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😱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Potentiell dieselben User wie beim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=&gt; noch mehr überflüssige Zugriffe 😫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Zwei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=&gt; Lösung nicht "lokal" in einem DF machbar 😵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-&gt;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console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!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6E2CBA79-EB47-574D-8E9F-D41C65E3933C}"/>
              </a:ext>
            </a:extLst>
          </p:cNvPr>
          <p:cNvCxnSpPr>
            <a:cxnSpLocks/>
          </p:cNvCxnSpPr>
          <p:nvPr/>
        </p:nvCxnSpPr>
        <p:spPr>
          <a:xfrm flipV="1">
            <a:off x="3131820" y="4389120"/>
            <a:ext cx="1725930" cy="124542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BB12E275-8DB1-314B-B6C2-3F0224AC590A}"/>
              </a:ext>
            </a:extLst>
          </p:cNvPr>
          <p:cNvSpPr/>
          <p:nvPr/>
        </p:nvSpPr>
        <p:spPr>
          <a:xfrm>
            <a:off x="3429001" y="183873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9217041-EC89-3E4C-8234-6CC6AFCE4CFF}"/>
              </a:ext>
            </a:extLst>
          </p:cNvPr>
          <p:cNvSpPr/>
          <p:nvPr/>
        </p:nvSpPr>
        <p:spPr>
          <a:xfrm>
            <a:off x="3429000" y="3222429"/>
            <a:ext cx="83227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ED6E2F8-3BFE-364F-B49D-0E4CD0084BB1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C9B853C-25AE-B844-B9E2-8677EAA5B16D}"/>
              </a:ext>
            </a:extLst>
          </p:cNvPr>
          <p:cNvSpPr/>
          <p:nvPr/>
        </p:nvSpPr>
        <p:spPr>
          <a:xfrm>
            <a:off x="203200" y="327242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</p:spTree>
    <p:extLst>
      <p:ext uri="{BB962C8B-B14F-4D97-AF65-F5344CB8AC3E}">
        <p14:creationId xmlns:p14="http://schemas.microsoft.com/office/powerpoint/2010/main" val="397423353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Fasst Aufrufe zusammen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cached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Konzept kommt ursprünglich aus der JavaScript Implementierung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Zusammenfassen von Aufrufen, um unnötige Aufrufe zu vermeiden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Funktionert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ebenfalls asynchron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Gelesene Daten werden (üblicherweise) für die Dauer eines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53851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1583267" y="4568735"/>
            <a:ext cx="832273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List&lt;String&gt; 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Für jeden Key wird der User geladen und zurückgegeben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keys.stream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::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3836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1: Laden von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eigentliche Laden der Daten wird in </a:t>
            </a:r>
            <a:r>
              <a:rPr lang="de-DE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verschoben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bei der Konfiguration des Schemas erzeugt und können in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IDs aufgerufen, 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jede ID muss das gewünschte Objekt zurückgeliefert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eindeutige IDs an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 (keine doppelten)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15801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1223222" y="3351440"/>
            <a:ext cx="8322733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wie bisher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Project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kein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-Zugriff mehr, sondern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verwenden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&lt;String, User&gt;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env.getDataLoader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Analog für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assginee-Fetcher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im Project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2: Einbinden 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das Laden an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wartet mit dem Aufruf des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 lange wie möglich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bisdahin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gesammelt und zusammen an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58571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839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Ergebnis: Aufrufe wurden reduziert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"nur" noch 1+Anzahl-eindeutiger-User-Zugriffe über ganzen Query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Weitere mögliche Verbesserungen: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 über Query-Grenze hinaus (je nach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Domaine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remote API das unterstützt, könnten Zugriffe noch weiter reduziert werden: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072303E-D9C3-0D48-A457-0B0061A02DDA}"/>
              </a:ext>
            </a:extLst>
          </p:cNvPr>
          <p:cNvSpPr/>
          <p:nvPr/>
        </p:nvSpPr>
        <p:spPr>
          <a:xfrm>
            <a:off x="1480397" y="4305845"/>
            <a:ext cx="832273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List&lt;String&gt; 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</a:t>
            </a:r>
            <a:r>
              <a:rPr lang="de-DE" sz="1200" i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5778897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Unser (JPA-)Model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96652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Ein Query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AFCF8C2-0955-D746-A46A-250F08D0259F}"/>
              </a:ext>
            </a:extLst>
          </p:cNvPr>
          <p:cNvSpPr/>
          <p:nvPr/>
        </p:nvSpPr>
        <p:spPr>
          <a:xfrm>
            <a:off x="0" y="5743671"/>
            <a:ext cx="9906000" cy="948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Wie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mappen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wir die Beziehungen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-</a:t>
            </a:r>
            <a:r>
              <a:rPr lang="de-DE" sz="2400" b="1" i="1" dirty="0" err="1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Category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Lazy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Eager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Was passiert im einen bzw. anderen Fall?</a:t>
            </a:r>
          </a:p>
        </p:txBody>
      </p:sp>
    </p:spTree>
    <p:extLst>
      <p:ext uri="{BB962C8B-B14F-4D97-AF65-F5344CB8AC3E}">
        <p14:creationId xmlns:p14="http://schemas.microsoft.com/office/powerpoint/2010/main" val="132048713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Ein Query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AFF692D-91A8-3440-9314-C3D3CBEE7A33}"/>
              </a:ext>
            </a:extLst>
          </p:cNvPr>
          <p:cNvSpPr/>
          <p:nvPr/>
        </p:nvSpPr>
        <p:spPr>
          <a:xfrm>
            <a:off x="0" y="5743671"/>
            <a:ext cx="9906000" cy="9481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Wie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mappen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wir die Beziehungen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-</a:t>
            </a:r>
            <a:r>
              <a:rPr lang="de-DE" sz="2400" b="1" i="1" dirty="0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Task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Lazy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Eager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Was passiert im einen bzw. anderen Fall?</a:t>
            </a:r>
          </a:p>
        </p:txBody>
      </p:sp>
    </p:spTree>
    <p:extLst>
      <p:ext uri="{BB962C8B-B14F-4D97-AF65-F5344CB8AC3E}">
        <p14:creationId xmlns:p14="http://schemas.microsoft.com/office/powerpoint/2010/main" val="421278650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Ein Query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D09E92A-A04A-3B4A-BA0B-0CF4540ED349}"/>
              </a:ext>
            </a:extLst>
          </p:cNvPr>
          <p:cNvSpPr/>
          <p:nvPr/>
        </p:nvSpPr>
        <p:spPr>
          <a:xfrm>
            <a:off x="0" y="5743671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Wie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mappen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wir unsere Beziehungen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denn nun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3474172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Datenbankzugriffe: Ein Query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AFCF8C2-0955-D746-A46A-250F08D0259F}"/>
              </a:ext>
            </a:extLst>
          </p:cNvPr>
          <p:cNvSpPr/>
          <p:nvPr/>
        </p:nvSpPr>
        <p:spPr>
          <a:xfrm>
            <a:off x="74295" y="1412293"/>
            <a:ext cx="9906000" cy="504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Abhängig vom konkreten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GraphQL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Query benötigen wir optimale Zugriffe!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B463622-B9FB-7C46-8902-8004C6604D78}"/>
              </a:ext>
            </a:extLst>
          </p:cNvPr>
          <p:cNvSpPr/>
          <p:nvPr/>
        </p:nvSpPr>
        <p:spPr>
          <a:xfrm>
            <a:off x="1498050" y="2890827"/>
            <a:ext cx="70584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Bestehender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&lt;List&lt;Project&gt;&gt;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TODO: Optimieren je nach Query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projectRepository.findAll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E0582D7-9805-2B46-B6F8-ADD9CC641E6B}"/>
              </a:ext>
            </a:extLst>
          </p:cNvPr>
          <p:cNvSpPr/>
          <p:nvPr/>
        </p:nvSpPr>
        <p:spPr>
          <a:xfrm>
            <a:off x="1480905" y="4546212"/>
            <a:ext cx="4363694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Welche Informationen benötigen wir dafür?</a:t>
            </a:r>
            <a:endParaRPr lang="de-DE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518149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Datenbankzugriffe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4501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Enthält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</a:rPr>
              <a:t>alle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abgefragten Felder des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Abhängig von abgefragten Feldern können wir JPA/SQL/...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zusammenbauen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optimieren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9EE894A-3CE9-1942-9F65-0956D77F1159}"/>
              </a:ext>
            </a:extLst>
          </p:cNvPr>
          <p:cNvSpPr/>
          <p:nvPr/>
        </p:nvSpPr>
        <p:spPr>
          <a:xfrm>
            <a:off x="574191" y="2795457"/>
            <a:ext cx="912860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Exception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2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getSelectionSet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contains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getSelectionSet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contains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77877399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Datenbankzugriffe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Optimierter DB-Zugriff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JPA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FetchGraph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2F7AB62-D97D-CE46-9CBB-E20A938563C6}"/>
              </a:ext>
            </a:extLst>
          </p:cNvPr>
          <p:cNvSpPr/>
          <p:nvPr/>
        </p:nvSpPr>
        <p:spPr>
          <a:xfrm>
            <a:off x="717065" y="2850702"/>
            <a:ext cx="9128609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entityManager.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createEntityGraph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addSubgraph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addSubgraph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TypedQuery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em.createQuery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("SELECT p FROM Project p",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query.setHint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javax.persistence.fetchgraph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entityGraph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query.getResultList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74724153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Zusammenfassung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839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Ermittlung der Daten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für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Feld einen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(Default: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asynchron arbeiten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Aufrufe durch Caching und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eingespart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Datenbank-Abfragen optimiert werden</a:t>
            </a:r>
          </a:p>
        </p:txBody>
      </p:sp>
    </p:spTree>
    <p:extLst>
      <p:ext uri="{BB962C8B-B14F-4D97-AF65-F5344CB8AC3E}">
        <p14:creationId xmlns:p14="http://schemas.microsoft.com/office/powerpoint/2010/main" val="283973610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1248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REST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soll auf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zugreifen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(optional) Übung 3: Data Source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168916117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5609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REST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soll auf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zugreifen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Zwei Methoden werden benötigt: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listAllUsers</a:t>
            </a:r>
            <a:r>
              <a:rPr lang="de-DE" sz="20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9E60B8"/>
                </a:solidFill>
                <a:latin typeface="Source Sans Pro" charset="0"/>
              </a:rPr>
              <a:t>getUser</a:t>
            </a:r>
            <a:r>
              <a:rPr lang="de-DE" sz="2000" dirty="0">
                <a:solidFill>
                  <a:srgbClr val="9E60B8"/>
                </a:solidFill>
                <a:latin typeface="Source Sans Pro" charset="0"/>
              </a:rPr>
              <a:t>(</a:t>
            </a:r>
            <a:r>
              <a:rPr lang="de-DE" sz="2000" dirty="0" err="1">
                <a:solidFill>
                  <a:srgbClr val="9E60B8"/>
                </a:solidFill>
                <a:latin typeface="Source Sans Pro" charset="0"/>
              </a:rPr>
              <a:t>id</a:t>
            </a:r>
            <a:r>
              <a:rPr lang="de-DE" sz="2000" dirty="0">
                <a:solidFill>
                  <a:srgbClr val="9E60B8"/>
                </a:solidFill>
                <a:latin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 die fehlenden Methoden in </a:t>
            </a:r>
            <a:r>
              <a:rPr lang="de-DE" sz="2000" dirty="0" err="1">
                <a:solidFill>
                  <a:srgbClr val="9E60B8"/>
                </a:solidFill>
                <a:latin typeface="Source Sans Pro" charset="0"/>
              </a:rPr>
              <a:t>UserRESTDataSource.j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Füge die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dem Server hinzu (</a:t>
            </a:r>
            <a:r>
              <a:rPr lang="de-DE" sz="2000" dirty="0" err="1">
                <a:solidFill>
                  <a:srgbClr val="9E60B8"/>
                </a:solidFill>
                <a:latin typeface="Source Sans Pro" charset="0"/>
              </a:rPr>
              <a:t>server.js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Dort sind jeweils entsprechende TODOs eingetragen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Prüfe an Hand des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Loggings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wieviele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Anfragen beim vorherigen Query tatsächlich an den Userservice abgesetzt werdenden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Bonus: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Kommentiere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index.js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die Cache-Header ein (Zeile 41)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Wie ändert sich das Request Verhalten? (=&gt;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Logging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(optional) Übung 3: Data Source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119845843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Zusammenfassung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FF0000"/>
                </a:solidFill>
                <a:highlight>
                  <a:srgbClr val="FFFF00"/>
                </a:highlight>
                <a:latin typeface="Source Sans Pro" charset="0"/>
              </a:rPr>
              <a:t>TODO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SUBSCRIPTIONS (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ggf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nur zeigen)</a:t>
            </a:r>
          </a:p>
        </p:txBody>
      </p:sp>
    </p:spTree>
    <p:extLst>
      <p:ext uri="{BB962C8B-B14F-4D97-AF65-F5344CB8AC3E}">
        <p14:creationId xmlns:p14="http://schemas.microsoft.com/office/powerpoint/2010/main" val="1057845157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POJOs, Schema weiterhin per SDL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Starten wird überprüft, ob für alle Felder 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vorhanden ist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Methoden an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-Klasse entsprechen Feld-Namen im Objekt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Argumente werden als Java-Parameter übergeben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" +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Zugriff auf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aus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-java möglich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List&lt;Project&gt;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028934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Komplexe Argumente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werden ebenfalls als Argument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taskService.createTask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6113598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für eigene Typen gebaut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Parent-Objekt wird als Parameter an die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-Methode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&lt;Project&gt;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parent.getOwnerId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1884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7BD6486-8EA1-0548-898F-3C70B1EFBEEA}"/>
              </a:ext>
            </a:extLst>
          </p:cNvPr>
          <p:cNvSpPr txBox="1"/>
          <p:nvPr/>
        </p:nvSpPr>
        <p:spPr>
          <a:xfrm>
            <a:off x="203200" y="1026060"/>
            <a:ext cx="95123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Servlet-Konfiguration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110542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Beispiel: Ein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für den Query-Type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974492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Beispiel: Ein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für einen eigenen Typ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515128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344604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898848" y="3944979"/>
            <a:ext cx="8409241" cy="155822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Repository: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-workshop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ejs</a:t>
            </a:r>
            <a:r>
              <a:rPr lang="de-DE" sz="2400" b="1" dirty="0">
                <a:solidFill>
                  <a:srgbClr val="41719C"/>
                </a:solidFill>
              </a:rPr>
              <a:t>-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-workshop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Fragen und 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0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64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Die 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http://localhost:4080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95029E-EC82-6742-BA6D-B002BF0D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Playground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5CDAEF6-71B4-D844-9E6B-2FC4781C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903" y="243116"/>
            <a:ext cx="6774193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190697" y="5628992"/>
            <a:ext cx="3383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https://github.com/prisma/graphql-playground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50" y="4547608"/>
            <a:ext cx="14668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34777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0" y="1295659"/>
            <a:ext cx="740153" cy="17533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222008"/>
            <a:ext cx="740153" cy="531685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E050F4-10A2-9645-A2A2-E3EC51EDB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83" y="1976980"/>
            <a:ext cx="4434100" cy="3562078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72570" y="1566464"/>
            <a:ext cx="2565075" cy="196470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5025483" y="5088108"/>
            <a:ext cx="3063638" cy="63951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3674818" y="3055434"/>
            <a:ext cx="4414303" cy="1166574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77423B1-ABB8-194A-9EAE-9A6AF5AE97D1}"/>
              </a:ext>
            </a:extLst>
          </p:cNvPr>
          <p:cNvSpPr/>
          <p:nvPr/>
        </p:nvSpPr>
        <p:spPr>
          <a:xfrm>
            <a:off x="8299432" y="5653376"/>
            <a:ext cx="740153" cy="80913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  <a:p>
            <a:pPr algn="ctr"/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-workshops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763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Gateway für Frontend zu mehreren </a:t>
            </a:r>
            <a:r>
              <a:rPr lang="de-DE" b="0" dirty="0" err="1">
                <a:solidFill>
                  <a:srgbClr val="36544F"/>
                </a:solidFill>
              </a:rPr>
              <a:t>Backends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D46CE7-CD1B-EA43-BEA0-AB4E1E5E5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4548" y="1814776"/>
            <a:ext cx="7036904" cy="454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027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Project Beispiel Anwendung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340C98B-4725-CD48-99DF-DD0C8D776609}"/>
              </a:ext>
            </a:extLst>
          </p:cNvPr>
          <p:cNvSpPr txBox="1"/>
          <p:nvPr/>
        </p:nvSpPr>
        <p:spPr>
          <a:xfrm>
            <a:off x="7385758" y="5367130"/>
            <a:ext cx="25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REST Endpunkt: http://localhost:5010</a:t>
            </a:r>
          </a:p>
          <a:p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       /</a:t>
            </a:r>
            <a:r>
              <a:rPr lang="de-DE" sz="1200" dirty="0" err="1">
                <a:solidFill>
                  <a:srgbClr val="41719C"/>
                </a:solidFill>
                <a:latin typeface="Source Sans Pro Light" panose="020B0403030403020204" pitchFamily="34" charset="77"/>
              </a:rPr>
              <a:t>users</a:t>
            </a:r>
            <a:endParaRPr lang="de-DE" sz="1200" dirty="0">
              <a:solidFill>
                <a:srgbClr val="41719C"/>
              </a:solidFill>
              <a:latin typeface="Source Sans Pro Light" panose="020B0403030403020204" pitchFamily="34" charset="77"/>
            </a:endParaRPr>
          </a:p>
          <a:p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       /</a:t>
            </a:r>
            <a:r>
              <a:rPr lang="de-DE" sz="1200" dirty="0" err="1">
                <a:solidFill>
                  <a:srgbClr val="41719C"/>
                </a:solidFill>
                <a:latin typeface="Source Sans Pro Light" panose="020B0403030403020204" pitchFamily="34" charset="77"/>
              </a:rPr>
              <a:t>users</a:t>
            </a:r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/{</a:t>
            </a:r>
            <a:r>
              <a:rPr lang="de-DE" sz="1200" dirty="0" err="1">
                <a:solidFill>
                  <a:srgbClr val="41719C"/>
                </a:solidFill>
                <a:latin typeface="Source Sans Pro Light" panose="020B0403030403020204" pitchFamily="34" charset="77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}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C4A20F1-BAB2-AF47-9822-869F28D51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54" y="1807210"/>
            <a:ext cx="8349630" cy="355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85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latin typeface="Source Sans Pro" panose="020B0503030403020204" pitchFamily="34" charset="77"/>
              </a:rPr>
              <a:t>Gründe für den Einsatz von </a:t>
            </a:r>
            <a:r>
              <a:rPr lang="de-DE" dirty="0" err="1">
                <a:latin typeface="Source Sans Pro" panose="020B0503030403020204" pitchFamily="34" charset="77"/>
              </a:rPr>
              <a:t>GraphQL</a:t>
            </a:r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Viele unterschiedliche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-Cases, die unterschiedliche Daten benötigen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Unterschiedliche Ansichten im Frontend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Unterschiedliche Clients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Flexible Architektur im Client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Einheitliche Gesamt-Sicht auf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erwünscht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Typ-sichere API erfordert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Im Gegensatz zu REST (mehr) standardisiert und aus einer Hand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5099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Versteckt unterschiedliche APIs/Services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Gesamt-Sicht auf die Domain/Anwendung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Abfragen möglichen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Ermittlung der Daten ist unsere Aufgabe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B5B526B-8786-EF42-AD4D-226542752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3666066"/>
            <a:ext cx="7086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</a:t>
            </a:r>
            <a:r>
              <a:rPr lang="de-DE" dirty="0" err="1"/>
              <a:t>GraphQL</a:t>
            </a:r>
            <a:r>
              <a:rPr lang="de-DE" dirty="0"/>
              <a:t>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263668A-16BC-C54E-A0F1-9723B402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52611"/>
            <a:ext cx="2419350" cy="31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2648DD0-9D9F-1D42-82F6-6F2A8459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918" y="1252612"/>
            <a:ext cx="4367819" cy="315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6506FC8-564C-714A-B14D-332F1C5E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504950"/>
            <a:ext cx="6438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A8A5A5-34A4-A94F-A5EC-9D8640093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665" y="2338917"/>
            <a:ext cx="4707467" cy="427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 Grundlagen: wieso, weshalb, warum</a:t>
            </a: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 für Java-Anwendungen</a:t>
            </a: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Jederzeit: Fragen, und Diskussionen! </a:t>
            </a: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Traut euch ☺️!</a:t>
            </a:r>
          </a:p>
        </p:txBody>
      </p:sp>
    </p:spTree>
    <p:extLst>
      <p:ext uri="{BB962C8B-B14F-4D97-AF65-F5344CB8AC3E}">
        <p14:creationId xmlns:p14="http://schemas.microsoft.com/office/powerpoint/2010/main" val="2491984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CD3273D-A6F6-7745-8A4D-27AE2C5FB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275" y="2755899"/>
            <a:ext cx="4882367" cy="386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238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77AB8DD-D618-4C42-91C0-9B1DFF2CF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733" y="2914650"/>
            <a:ext cx="5008172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DEC509B-4049-9640-BEC0-ED1735FD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132" y="2393949"/>
            <a:ext cx="5297735" cy="392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(bei Apollo: /, sonst meist 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http://localhost:4000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max.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61521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Übung: </a:t>
            </a:r>
            <a:r>
              <a:rPr lang="de-DE" dirty="0" err="1">
                <a:solidFill>
                  <a:srgbClr val="D4EBE9"/>
                </a:solidFill>
              </a:rPr>
              <a:t>Queries</a:t>
            </a:r>
            <a:r>
              <a:rPr lang="de-DE" dirty="0">
                <a:solidFill>
                  <a:srgbClr val="D4EBE9"/>
                </a:solidFill>
              </a:rPr>
              <a:t> ausführen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Mach dich mit dem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und der Query-Sprache vertraut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1005EFB-CEA8-0649-8079-A9A3DE273175}"/>
              </a:ext>
            </a:extLst>
          </p:cNvPr>
          <p:cNvSpPr txBox="1"/>
          <p:nvPr/>
        </p:nvSpPr>
        <p:spPr>
          <a:xfrm>
            <a:off x="203200" y="1601794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Öffne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 meinem Computer (IP steht auf der Tafel)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Mach' dich mit der API des Projektes vertraut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Führe einen Query aus, mit dem Du alle Projekte und alle Benutzer (insb. jeweils die IDs) erhältst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Führe eine Mutation aus, mit der Du eine neue Aufgabe ("Task") einem bestehenden Projekte ("Project") hinzufügst</a:t>
            </a:r>
          </a:p>
        </p:txBody>
      </p:sp>
    </p:spTree>
    <p:extLst>
      <p:ext uri="{BB962C8B-B14F-4D97-AF65-F5344CB8AC3E}">
        <p14:creationId xmlns:p14="http://schemas.microsoft.com/office/powerpoint/2010/main" val="24170742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090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FDCC202-069C-9748-B88C-CAE4282EA933}"/>
              </a:ext>
            </a:extLst>
          </p:cNvPr>
          <p:cNvSpPr txBox="1"/>
          <p:nvPr/>
        </p:nvSpPr>
        <p:spPr>
          <a:xfrm>
            <a:off x="3045350" y="2902226"/>
            <a:ext cx="27829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TODO: was ist </a:t>
            </a:r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graphql</a:t>
            </a:r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-java?</a:t>
            </a:r>
          </a:p>
          <a:p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Kein Server, sondern nur Framework</a:t>
            </a:r>
          </a:p>
          <a:p>
            <a:endParaRPr lang="de-DE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Ausblick auf </a:t>
            </a:r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graphql</a:t>
            </a:r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-java-tools</a:t>
            </a:r>
          </a:p>
          <a:p>
            <a:endParaRPr lang="de-DE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949307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 und konfigurieren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per HTTP zur Verfügung stellen</a:t>
            </a: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89279" y="2187709"/>
            <a:ext cx="892744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23121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6431398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>
            <a:off x="4472448" y="2566938"/>
            <a:ext cx="19589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431397" y="29618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>
            <a:off x="6208146" y="3155464"/>
            <a:ext cx="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564955E-7C2D-0242-BEC3-99198E3E83AF}"/>
              </a:ext>
            </a:extLst>
          </p:cNvPr>
          <p:cNvCxnSpPr>
            <a:cxnSpLocks/>
          </p:cNvCxnSpPr>
          <p:nvPr/>
        </p:nvCxnSpPr>
        <p:spPr>
          <a:xfrm flipH="1">
            <a:off x="6089515" y="3117029"/>
            <a:ext cx="34188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EAEC526C-6EBB-D44D-8823-537D1A763451}"/>
              </a:ext>
            </a:extLst>
          </p:cNvPr>
          <p:cNvSpPr/>
          <p:nvPr/>
        </p:nvSpPr>
        <p:spPr>
          <a:xfrm>
            <a:off x="203200" y="4824569"/>
            <a:ext cx="9151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Eingebaute skalare Typen: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Float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 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(wird als String gelesen und geschrieben. Wert wird in der Anwendung nicht "interpretiert")</a:t>
            </a:r>
          </a:p>
        </p:txBody>
      </p:sp>
    </p:spTree>
    <p:extLst>
      <p:ext uri="{BB962C8B-B14F-4D97-AF65-F5344CB8AC3E}">
        <p14:creationId xmlns:p14="http://schemas.microsoft.com/office/powerpoint/2010/main" val="29603704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21804" y="3599946"/>
            <a:ext cx="403043" cy="93314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470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[Task!]!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033363" y="352332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540506" y="3663419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914088" y="6132133"/>
            <a:ext cx="2187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132886" y="3920247"/>
            <a:ext cx="0" cy="221188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8861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4797817" y="428606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>
            <a:off x="5229221" y="4088645"/>
            <a:ext cx="0" cy="2498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24CE2559-0610-624D-886E-E1000AB00061}"/>
              </a:ext>
            </a:extLst>
          </p:cNvPr>
          <p:cNvSpPr/>
          <p:nvPr/>
        </p:nvSpPr>
        <p:spPr>
          <a:xfrm>
            <a:off x="3934136" y="3802558"/>
            <a:ext cx="1727362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7693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286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toBeFinished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1CE6EB3A-1D82-1C46-B80E-CB72AA80BA58}"/>
              </a:ext>
            </a:extLst>
          </p:cNvPr>
          <p:cNvSpPr/>
          <p:nvPr/>
        </p:nvSpPr>
        <p:spPr>
          <a:xfrm>
            <a:off x="6712044" y="3937482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Input-Typ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(für komplexe Argumente)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1C8DC4B-FFD2-BC4D-840B-68CBFB37F6DB}"/>
              </a:ext>
            </a:extLst>
          </p:cNvPr>
          <p:cNvCxnSpPr>
            <a:cxnSpLocks/>
          </p:cNvCxnSpPr>
          <p:nvPr/>
        </p:nvCxnSpPr>
        <p:spPr>
          <a:xfrm flipH="1">
            <a:off x="4851400" y="4208361"/>
            <a:ext cx="179493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6882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Query 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9220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D9B6F59-2099-6844-B9FC-71B8FE0B28D3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9532069-7E60-7C49-BEB2-8A7FB2B94891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329524E-7F43-CB4E-A3E4-2B2CAD7BF21A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4120579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onTaskChange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B9C6F9B-D294-754B-8FA5-1F5815F69E16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1ADF8EA-948A-BB4E-A98F-CCC1957F21CC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039209B1-F52C-A947-98CE-FFFFCCD2E5D7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16197757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0985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48944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DataFetchers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</a:rPr>
              <a:t> implementieren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DataFetchers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</a:rPr>
              <a:t> mit Schema verbinden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4: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</a:rPr>
              <a:t>API per HTTP zur Verfügung stellen</a:t>
            </a:r>
          </a:p>
        </p:txBody>
      </p:sp>
    </p:spTree>
    <p:extLst>
      <p:ext uri="{BB962C8B-B14F-4D97-AF65-F5344CB8AC3E}">
        <p14:creationId xmlns:p14="http://schemas.microsoft.com/office/powerpoint/2010/main" val="181877753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48944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 (einbinden sehen wir uns später an)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17300" y="2228895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88189" y="2228895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Query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41605264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4" name="Rechteck 3"/>
          <p:cNvSpPr/>
          <p:nvPr/>
        </p:nvSpPr>
        <p:spPr>
          <a:xfrm>
            <a:off x="1967203" y="3096437"/>
            <a:ext cx="6721221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A **Project**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consists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**Tasks**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"""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Get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null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not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kann mit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Markdown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-Syntax mit """ hinzugefügt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6154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oder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996F642-7314-5A42-8A3D-F4C7988786AB}"/>
              </a:ext>
            </a:extLst>
          </p:cNvPr>
          <p:cNvSpPr txBox="1"/>
          <p:nvPr/>
        </p:nvSpPr>
        <p:spPr>
          <a:xfrm>
            <a:off x="2361537" y="3935896"/>
            <a:ext cx="58203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KRITISCHE BETRACHTUNG DES SCHEMAS: welche Probleme könnte es geben?</a:t>
            </a:r>
          </a:p>
          <a:p>
            <a:endParaRPr lang="de-DE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Was </a:t>
            </a:r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pasit</a:t>
            </a:r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Project.task</a:t>
            </a:r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(</a:t>
            </a:r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id</a:t>
            </a:r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) wenn </a:t>
            </a:r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task</a:t>
            </a:r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 nicht da ist? null oder </a:t>
            </a:r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fehler</a:t>
            </a:r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?</a:t>
            </a:r>
          </a:p>
          <a:p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Paginiierung</a:t>
            </a:r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 von </a:t>
            </a:r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Query.projects</a:t>
            </a:r>
            <a:endParaRPr lang="de-DE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r>
              <a:rPr lang="de-DE" dirty="0" err="1">
                <a:solidFill>
                  <a:srgbClr val="FF0000"/>
                </a:solidFill>
                <a:highlight>
                  <a:srgbClr val="FFFF00"/>
                </a:highlight>
              </a:rPr>
              <a:t>addRating</a:t>
            </a:r>
            <a:r>
              <a:rPr lang="de-DE" dirty="0">
                <a:solidFill>
                  <a:srgbClr val="FF0000"/>
                </a:solidFill>
                <a:highlight>
                  <a:srgbClr val="FFFF00"/>
                </a:highlight>
              </a:rPr>
              <a:t>: Was tun bei Fehlern?</a:t>
            </a:r>
          </a:p>
        </p:txBody>
      </p:sp>
    </p:spTree>
    <p:extLst>
      <p:ext uri="{BB962C8B-B14F-4D97-AF65-F5344CB8AC3E}">
        <p14:creationId xmlns:p14="http://schemas.microsoft.com/office/powerpoint/2010/main" val="3825631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792730" y="3173352"/>
            <a:ext cx="4320539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queries.graphqls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Query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ping: String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project.graphqls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Project { ...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extend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Modulare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in mehrere Dateien aufgeteilt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 können erweitert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96780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8589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3614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Workshop Repository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ACECD7C-D8EF-5341-A080-D0F40CA9F6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97"/>
          <a:stretch/>
        </p:blipFill>
        <p:spPr>
          <a:xfrm>
            <a:off x="245535" y="1678450"/>
            <a:ext cx="3970865" cy="492555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3AD540-4547-1145-9945-AE83F7676425}"/>
              </a:ext>
            </a:extLst>
          </p:cNvPr>
          <p:cNvSpPr/>
          <p:nvPr/>
        </p:nvSpPr>
        <p:spPr>
          <a:xfrm>
            <a:off x="5198535" y="3245296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Lösungen für die Übungen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C510E4-7A1F-2C4B-B0DF-AD346BCE1331}"/>
              </a:ext>
            </a:extLst>
          </p:cNvPr>
          <p:cNvSpPr/>
          <p:nvPr/>
        </p:nvSpPr>
        <p:spPr>
          <a:xfrm>
            <a:off x="5198535" y="4137238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Fertiger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(nur starten)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34F15E7-7BBB-754E-8134-F95623E2B694}"/>
              </a:ext>
            </a:extLst>
          </p:cNvPr>
          <p:cNvSpPr/>
          <p:nvPr/>
        </p:nvSpPr>
        <p:spPr>
          <a:xfrm>
            <a:off x="5198535" y="457365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Verzeichnis für </a:t>
            </a:r>
            <a:r>
              <a:rPr lang="de-DE" sz="16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Übungen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Ausgangsmaterial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IDE/Editor öffnen)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0829979-3636-A84B-9E64-8881D1E6E428}"/>
              </a:ext>
            </a:extLst>
          </p:cNvPr>
          <p:cNvSpPr/>
          <p:nvPr/>
        </p:nvSpPr>
        <p:spPr>
          <a:xfrm>
            <a:off x="5198535" y="5723159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Verzeichnis für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-Übungen (2. Teil)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C5B28E-E90C-A34A-8BD1-37DD1C186426}"/>
              </a:ext>
            </a:extLst>
          </p:cNvPr>
          <p:cNvSpPr/>
          <p:nvPr/>
        </p:nvSpPr>
        <p:spPr>
          <a:xfrm>
            <a:off x="5198535" y="6159577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Slides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3F0177AD-FCD5-844C-BED2-F789F49199F3}"/>
              </a:ext>
            </a:extLst>
          </p:cNvPr>
          <p:cNvCxnSpPr>
            <a:stCxn id="8" idx="1"/>
          </p:cNvCxnSpPr>
          <p:nvPr/>
        </p:nvCxnSpPr>
        <p:spPr>
          <a:xfrm flipH="1" flipV="1">
            <a:off x="3378200" y="3115733"/>
            <a:ext cx="1820335" cy="313267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DE24A19-C519-6A45-A470-8173459BCBC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191774" y="3429000"/>
            <a:ext cx="2006761" cy="8444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012E5398-C7B8-2A4B-BB0B-A21B5821D11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476447" y="3429000"/>
            <a:ext cx="1722088" cy="460789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>
            <a:off x="2536167" y="4333191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536167" y="4765987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D1D23758-1DA0-5043-A3C4-8E3EE93764ED}"/>
              </a:ext>
            </a:extLst>
          </p:cNvPr>
          <p:cNvCxnSpPr>
            <a:cxnSpLocks/>
          </p:cNvCxnSpPr>
          <p:nvPr/>
        </p:nvCxnSpPr>
        <p:spPr>
          <a:xfrm flipH="1">
            <a:off x="2553419" y="5944931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3287754B-C7DD-B049-9905-98D8B9973E6B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4195155" y="6343281"/>
            <a:ext cx="100338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9264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Vorbereitung: Installation und Starten (gemeinsam)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3614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Workshop Repository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ACECD7C-D8EF-5341-A080-D0F40CA9F6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97"/>
          <a:stretch/>
        </p:blipFill>
        <p:spPr>
          <a:xfrm>
            <a:off x="245535" y="1678450"/>
            <a:ext cx="3970865" cy="492555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AC510E4-7A1F-2C4B-B0DF-AD346BCE1331}"/>
              </a:ext>
            </a:extLst>
          </p:cNvPr>
          <p:cNvSpPr/>
          <p:nvPr/>
        </p:nvSpPr>
        <p:spPr>
          <a:xfrm>
            <a:off x="5198535" y="4137238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ausführen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34F15E7-7BBB-754E-8134-F95623E2B694}"/>
              </a:ext>
            </a:extLst>
          </p:cNvPr>
          <p:cNvSpPr/>
          <p:nvPr/>
        </p:nvSpPr>
        <p:spPr>
          <a:xfrm>
            <a:off x="5198535" y="4573656"/>
            <a:ext cx="4953000" cy="29157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ausführen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Achtung, </a:t>
            </a:r>
            <a:r>
              <a:rPr lang="de-DE" sz="1600" u="sng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Windows</a:t>
            </a:r>
            <a:r>
              <a:rPr lang="de-DE" sz="16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-Benutzer: entweder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 err="1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yarn</a:t>
            </a:r>
            <a:r>
              <a:rPr lang="de-DE" sz="14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start</a:t>
            </a:r>
            <a:endParaRPr lang="de-DE" sz="1400" dirty="0">
              <a:solidFill>
                <a:srgbClr val="36544F"/>
              </a:solidFill>
              <a:latin typeface="Source Sans Pro Light" panose="020B0403030403020204" pitchFamily="34" charset="77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 err="1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Bash</a:t>
            </a:r>
            <a:r>
              <a:rPr lang="de-DE" sz="14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/Linux Subsystem verwenden oder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in </a:t>
            </a:r>
            <a:r>
              <a:rPr lang="de-DE" sz="1400" dirty="0" err="1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package.json</a:t>
            </a:r>
            <a:r>
              <a:rPr lang="de-DE" sz="14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 "/" </a:t>
            </a:r>
            <a:r>
              <a:rPr lang="de-DE" sz="140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durch "\\" </a:t>
            </a:r>
            <a:r>
              <a:rPr lang="de-DE" sz="14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ersetzen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Öffnen in der IDE/Editor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Änderungen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-startet Server automatisch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/API: http://localhost:4000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>
            <a:off x="2536167" y="4315939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536167" y="4765987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F7920B03-CC2B-0042-8B38-B7AF6BAEA908}"/>
              </a:ext>
            </a:extLst>
          </p:cNvPr>
          <p:cNvCxnSpPr>
            <a:cxnSpLocks/>
          </p:cNvCxnSpPr>
          <p:nvPr/>
        </p:nvCxnSpPr>
        <p:spPr>
          <a:xfrm flipH="1">
            <a:off x="2645435" y="2717176"/>
            <a:ext cx="2383765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5DA78F37-35F5-E441-87C4-9A48633AE35F}"/>
              </a:ext>
            </a:extLst>
          </p:cNvPr>
          <p:cNvSpPr/>
          <p:nvPr/>
        </p:nvSpPr>
        <p:spPr>
          <a:xfrm>
            <a:off x="5172657" y="2561210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ausführen</a:t>
            </a:r>
          </a:p>
        </p:txBody>
      </p:sp>
    </p:spTree>
    <p:extLst>
      <p:ext uri="{BB962C8B-B14F-4D97-AF65-F5344CB8AC3E}">
        <p14:creationId xmlns:p14="http://schemas.microsoft.com/office/powerpoint/2010/main" val="2095940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6044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 (gemeinsam): Starten aller Prozesse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sollte jetzt über http://localhost:4000 erreichbar sein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Um die Übungen zu machen, am Besten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in deiner IDE/Editor öffnen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 dem ändern/speichern von Code wird der Server automatisch neugestartet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sollte auch das Schema automatisch aktualisiert werden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Lösungen der Übungen: code-backend/01_..., 02_..., 03_...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10763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Project-Type muss definiert werden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Query-Type muss um zwei Felder erweitert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der Datei 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workspace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src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schema.js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stehen TODOs drin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 Änderungen am Schema (speichern der Datei) könnt ihr 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Eure API-Änderungen sehen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hlinkClick r:id="rId2"/>
              </a:rPr>
              <a:t>http://localhost:4000/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sollte automatisch aktualisiert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(Auf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am rechten Rand klicken)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Hinweis: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Ausführen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funktioniert noch nicht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64099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2794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48416" y="4707580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71325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später mit dem Schema "verbunden"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48416" y="4707580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8611412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ping-Feld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ping-Feld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Alternativ: als Lambda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-&gt;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World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";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Argumente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 Argumente kann über das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zugegriffen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gültige Werte übergeben (gemäß Schema)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5" y="2641945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5" y="3559210"/>
            <a:ext cx="25921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66223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72362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E4E0D53-8C17-B349-913D-3F857493117A}"/>
              </a:ext>
            </a:extLst>
          </p:cNvPr>
          <p:cNvSpPr/>
          <p:nvPr/>
        </p:nvSpPr>
        <p:spPr>
          <a:xfrm>
            <a:off x="5269816" y="355921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4908051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Argumente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 Argumente kann über das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zugegriffen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gültige Werte übergeben (gemäß Schema)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5" y="2641945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63149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 null)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"World"; }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" +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5" y="3559210"/>
            <a:ext cx="25921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66223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72362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63149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E4E0D53-8C17-B349-913D-3F857493117A}"/>
              </a:ext>
            </a:extLst>
          </p:cNvPr>
          <p:cNvSpPr/>
          <p:nvPr/>
        </p:nvSpPr>
        <p:spPr>
          <a:xfrm>
            <a:off x="5269816" y="355921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7618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Ersetzt weder Backend noch Datenbank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Rückgabewerte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Rückgabewert können neben primitiven Typen auch Objekte oder Listen sein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70D7BD9-4739-B549-90A7-5FE4B6938ADC}"/>
              </a:ext>
            </a:extLst>
          </p:cNvPr>
          <p:cNvSpPr/>
          <p:nvPr/>
        </p:nvSpPr>
        <p:spPr>
          <a:xfrm>
            <a:off x="2645886" y="444861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Optional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projectRepository.get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382D6A0-CE84-704E-9CCF-AE5DC2903A5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4CDFB007-6FF7-9E4A-8F3E-481B06FF5D8B}"/>
              </a:ext>
            </a:extLst>
          </p:cNvPr>
          <p:cNvSpPr/>
          <p:nvPr/>
        </p:nvSpPr>
        <p:spPr>
          <a:xfrm>
            <a:off x="2645885" y="3121223"/>
            <a:ext cx="66929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93BCC30-659A-4E4C-B8C2-375B925CAB1D}"/>
              </a:ext>
            </a:extLst>
          </p:cNvPr>
          <p:cNvSpPr/>
          <p:nvPr/>
        </p:nvSpPr>
        <p:spPr>
          <a:xfrm>
            <a:off x="203198" y="3121223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Project POJO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EA2AF4F-65BC-FC4D-909B-CAEC47946645}"/>
              </a:ext>
            </a:extLst>
          </p:cNvPr>
          <p:cNvSpPr/>
          <p:nvPr/>
        </p:nvSpPr>
        <p:spPr>
          <a:xfrm>
            <a:off x="2645883" y="2117620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764E3F85-B06A-E841-B4D7-7CC40E43E70B}"/>
              </a:ext>
            </a:extLst>
          </p:cNvPr>
          <p:cNvSpPr/>
          <p:nvPr/>
        </p:nvSpPr>
        <p:spPr>
          <a:xfrm>
            <a:off x="203198" y="2137913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7756518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189186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247052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B628EE-AB0A-1149-80BD-162863C87D3F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QueryDataFetchers.</a:t>
            </a:r>
            <a:r>
              <a:rPr lang="de-DE" sz="1400" dirty="0" err="1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projectById</a:t>
            </a:r>
            <a:endParaRPr lang="de-DE" sz="1400" dirty="0">
              <a:solidFill>
                <a:srgbClr val="EF7D1D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(liefert Project-Instanz zurück)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B159596-B039-6C4D-A18C-F1F3D7B250B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03886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5B96F-1BD9-C445-BAEA-CF16C8A18D0A}"/>
              </a:ext>
            </a:extLst>
          </p:cNvPr>
          <p:cNvSpPr/>
          <p:nvPr/>
        </p:nvSpPr>
        <p:spPr>
          <a:xfrm>
            <a:off x="2862061" y="4630710"/>
            <a:ext cx="424156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bekommt Project-Instanz übergeben</a:t>
            </a: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ermittelt darauf per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Reflection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abgefragte Felder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B628EE-AB0A-1149-80BD-162863C87D3F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QueryDataFetchers.projectById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(liefert Project-Instanz zurück)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 Light" panose="020B0409030403020204" pitchFamily="49" charset="0"/>
            </a:endParaRP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B159596-B039-6C4D-A18C-F1F3D7B250B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 w="3175"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18E722EA-44F7-FA40-9BA8-4788786472E9}"/>
              </a:ext>
            </a:extLst>
          </p:cNvPr>
          <p:cNvCxnSpPr>
            <a:cxnSpLocks/>
          </p:cNvCxnSpPr>
          <p:nvPr/>
        </p:nvCxnSpPr>
        <p:spPr>
          <a:xfrm>
            <a:off x="1359008" y="4693750"/>
            <a:ext cx="1443367" cy="8225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12EA1B-F7A4-D441-8299-227A82A5D9D5}"/>
              </a:ext>
            </a:extLst>
          </p:cNvPr>
          <p:cNvCxnSpPr>
            <a:cxnSpLocks/>
          </p:cNvCxnSpPr>
          <p:nvPr/>
        </p:nvCxnSpPr>
        <p:spPr>
          <a:xfrm flipV="1">
            <a:off x="1558456" y="4776007"/>
            <a:ext cx="1243919" cy="1009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0BE3A616-7B54-ED4D-8B2D-24B986B14DCC}"/>
              </a:ext>
            </a:extLst>
          </p:cNvPr>
          <p:cNvCxnSpPr>
            <a:cxnSpLocks/>
          </p:cNvCxnSpPr>
          <p:nvPr/>
        </p:nvCxnSpPr>
        <p:spPr>
          <a:xfrm flipV="1">
            <a:off x="1860605" y="4794675"/>
            <a:ext cx="941770" cy="3044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281911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Objekt Graphen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geschachtelten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Abfragen wird der Rückgabewert des vorherigen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den nächsten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Sofern kein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Feld registriert ist, wird per Default 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verwendet (Registrierung sehen wir uns später an)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ermittelt Daten aus POJOs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5B96F-1BD9-C445-BAEA-CF16C8A18D0A}"/>
              </a:ext>
            </a:extLst>
          </p:cNvPr>
          <p:cNvSpPr/>
          <p:nvPr/>
        </p:nvSpPr>
        <p:spPr>
          <a:xfrm>
            <a:off x="2862061" y="4630710"/>
            <a:ext cx="46042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bekommt Project-Instanz übergeben</a:t>
            </a: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ermittelt per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Reflection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darauf abgefragte Felder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B628EE-AB0A-1149-80BD-162863C87D3F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QueryDataFetchers.projectById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(liefert Project-Instanz zurück)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 Light" panose="020B0409030403020204" pitchFamily="49" charset="0"/>
            </a:endParaRP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B159596-B039-6C4D-A18C-F1F3D7B250B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18E722EA-44F7-FA40-9BA8-4788786472E9}"/>
              </a:ext>
            </a:extLst>
          </p:cNvPr>
          <p:cNvCxnSpPr>
            <a:cxnSpLocks/>
          </p:cNvCxnSpPr>
          <p:nvPr/>
        </p:nvCxnSpPr>
        <p:spPr>
          <a:xfrm>
            <a:off x="1359008" y="4693750"/>
            <a:ext cx="1443367" cy="8225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12EA1B-F7A4-D441-8299-227A82A5D9D5}"/>
              </a:ext>
            </a:extLst>
          </p:cNvPr>
          <p:cNvCxnSpPr>
            <a:cxnSpLocks/>
          </p:cNvCxnSpPr>
          <p:nvPr/>
        </p:nvCxnSpPr>
        <p:spPr>
          <a:xfrm flipV="1">
            <a:off x="1558456" y="4776007"/>
            <a:ext cx="1243919" cy="1009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Category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7E5DF47-F7B4-BF43-AE80-CF7694F37998}"/>
              </a:ext>
            </a:extLst>
          </p:cNvPr>
          <p:cNvSpPr/>
          <p:nvPr/>
        </p:nvSpPr>
        <p:spPr>
          <a:xfrm>
            <a:off x="2862061" y="5630984"/>
            <a:ext cx="413318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bekommt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-Instanz übergeben</a:t>
            </a:r>
          </a:p>
          <a:p>
            <a:pPr marL="171450" indent="-171450">
              <a:buFontTx/>
              <a:buChar char="-"/>
            </a:pP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ermittelt per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Reflection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darauf abgefragte Felder</a:t>
            </a:r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0BE3A616-7B54-ED4D-8B2D-24B986B14DCC}"/>
              </a:ext>
            </a:extLst>
          </p:cNvPr>
          <p:cNvCxnSpPr>
            <a:cxnSpLocks/>
          </p:cNvCxnSpPr>
          <p:nvPr/>
        </p:nvCxnSpPr>
        <p:spPr>
          <a:xfrm flipV="1">
            <a:off x="1860605" y="4794675"/>
            <a:ext cx="941770" cy="3044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F3077BB-F15D-9046-8DD0-867783129A45}"/>
              </a:ext>
            </a:extLst>
          </p:cNvPr>
          <p:cNvCxnSpPr>
            <a:cxnSpLocks/>
          </p:cNvCxnSpPr>
          <p:nvPr/>
        </p:nvCxnSpPr>
        <p:spPr>
          <a:xfrm>
            <a:off x="2051993" y="5326487"/>
            <a:ext cx="810069" cy="4421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514176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7E5DF47-F7B4-BF43-AE80-CF7694F37998}"/>
              </a:ext>
            </a:extLst>
          </p:cNvPr>
          <p:cNvSpPr/>
          <p:nvPr/>
        </p:nvSpPr>
        <p:spPr>
          <a:xfrm>
            <a:off x="3333087" y="5396121"/>
            <a:ext cx="30537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greift hier nicht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F3077BB-F15D-9046-8DD0-867783129A45}"/>
              </a:ext>
            </a:extLst>
          </p:cNvPr>
          <p:cNvCxnSpPr>
            <a:cxnSpLocks/>
          </p:cNvCxnSpPr>
          <p:nvPr/>
        </p:nvCxnSpPr>
        <p:spPr>
          <a:xfrm flipV="1">
            <a:off x="1669774" y="4929809"/>
            <a:ext cx="5486400" cy="62020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nicht immer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 ist nicht am Project POJO definiert, nur dessen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(User kommt aus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Mircoservice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5649316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eigene Typen bzw. deren Felder können ebenfalls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Funktionieren wie gesehen, nur dass Parent-Objekt ("Source") übergeben wird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0A244D4-A33F-5A4E-8EE8-DF589AF25892}"/>
              </a:ext>
            </a:extLst>
          </p:cNvPr>
          <p:cNvSpPr/>
          <p:nvPr/>
        </p:nvSpPr>
        <p:spPr>
          <a:xfrm>
            <a:off x="443864" y="4083509"/>
            <a:ext cx="471702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userService.getUser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3714757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44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allen anderen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dürfen aber Daten verändern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title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("title");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title,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ID!,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683918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 zurückliefern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Lesen über HTTP üblicherweise über </a:t>
            </a:r>
            <a:r>
              <a:rPr lang="de-DE" sz="240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587907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1978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JavaScript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Populär in JS, aber auch außerhalb</a:t>
            </a: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0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ein beliebiges Objekt, das für jeden Request erzeugt wird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zur Verfügung gestellt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z.B.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enthalten oder aktuellen Benutzer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automatisch unter '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in den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gelegt</a:t>
            </a:r>
          </a:p>
        </p:txBody>
      </p:sp>
    </p:spTree>
    <p:extLst>
      <p:ext uri="{BB962C8B-B14F-4D97-AF65-F5344CB8AC3E}">
        <p14:creationId xmlns:p14="http://schemas.microsoft.com/office/powerpoint/2010/main" val="195770208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121497-FCA6-9943-92B9-BDC357862D68}"/>
              </a:ext>
            </a:extLst>
          </p:cNvPr>
          <p:cNvSpPr/>
          <p:nvPr/>
        </p:nvSpPr>
        <p:spPr>
          <a:xfrm>
            <a:off x="203200" y="4864557"/>
            <a:ext cx="248273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55113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BDE17E2-D3F4-C141-94CE-3D52EE8AC768}"/>
              </a:ext>
            </a:extLst>
          </p:cNvPr>
          <p:cNvSpPr/>
          <p:nvPr/>
        </p:nvSpPr>
        <p:spPr>
          <a:xfrm>
            <a:off x="203200" y="4092774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121497-FCA6-9943-92B9-BDC357862D68}"/>
              </a:ext>
            </a:extLst>
          </p:cNvPr>
          <p:cNvSpPr/>
          <p:nvPr/>
        </p:nvSpPr>
        <p:spPr>
          <a:xfrm>
            <a:off x="203200" y="4864557"/>
            <a:ext cx="248273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5930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C09E344-6F38-B548-A0E1-08FDE4B0DEBA}"/>
              </a:ext>
            </a:extLst>
          </p:cNvPr>
          <p:cNvSpPr/>
          <p:nvPr/>
        </p:nvSpPr>
        <p:spPr>
          <a:xfrm>
            <a:off x="203200" y="4092774"/>
            <a:ext cx="2646226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66192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("ping",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200" y="4092774"/>
            <a:ext cx="264622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40815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Feldern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einzelnen Feldern zugewiesen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("ping",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("Project").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mutationFetchers.addTask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200" y="4092774"/>
            <a:ext cx="290576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:...): Task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49345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Ausführbares Schema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Statisches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werden verknüpft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 zum Ausführen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750741" y="2653239"/>
            <a:ext cx="9753946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1: Schema-Beschreibung aus Datei einlesen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File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schemaFile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File("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tasks.graphqls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2+3: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&amp;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(wie zuvor gesehen)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makeExecutableSchema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SchemaParser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().parse(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schemaFile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runtimeWiring</a:t>
            </a:r>
            <a:endParaRPr lang="de-DE" sz="14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51047193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per API ausführen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wird in verschachtelter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zurückgeliefert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79502" y="3088137"/>
            <a:ext cx="975394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ExecutionInput.newExecutionInput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} } }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graphQL.execute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executionInput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).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toSpecification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69472144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HTTP)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Voraussetzung: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ist erzeugt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>
                <a:hlinkClick r:id="rId2"/>
              </a:rPr>
              <a:t>https://github.com/graphql-java/graphql-java-spring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Controller für Spring (Boot)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Stammt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Projektfamilie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zurzeit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>
                <a:hlinkClick r:id="rId3"/>
              </a:rPr>
              <a:t>https://github.com/graphql-java-kickstart/graphql-java-servlet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Servlet  (für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 Container)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als Starter für Spring Boot verfügbar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746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servlet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Deployment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Server-spezifisch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 aus unserer Anwendung (Spring-basiert)</a:t>
            </a: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BBDAEF3-53E2-2641-A875-CF5AAA4F1C38}"/>
              </a:ext>
            </a:extLst>
          </p:cNvPr>
          <p:cNvSpPr/>
          <p:nvPr/>
        </p:nvSpPr>
        <p:spPr>
          <a:xfrm>
            <a:off x="1772602" y="2915675"/>
            <a:ext cx="6360795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javax.servlet.annotation.WebServlet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graphql.servlet.GraphQLHttpServlet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graphql.servlet.config.GraphQLConfiguration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WebServlet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urlPatterns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"/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},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loadOnStartup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1)</a:t>
            </a:r>
          </a:p>
          <a:p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GraphQLServlet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GraphQLHttpServlet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Autowired</a:t>
            </a:r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1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protected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GraphQLConfiguration</a:t>
            </a:r>
            <a:r>
              <a:rPr lang="de-DE" sz="11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getConfiguration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GraphQLConfiguration</a:t>
            </a:r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91823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(nur) Lösung für Over- oder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Under-fetching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Häufig genanntes technisches Argument für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M.E. aber nicht das wichtigste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Flexible, fachliche Abfragen möglich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Gute Möglichkeit, Domainmodel abzubilden und zur Verfügung zu stellen</a:t>
            </a:r>
          </a:p>
        </p:txBody>
      </p:sp>
    </p:spTree>
    <p:extLst>
      <p:ext uri="{BB962C8B-B14F-4D97-AF65-F5344CB8AC3E}">
        <p14:creationId xmlns:p14="http://schemas.microsoft.com/office/powerpoint/2010/main" val="404437271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Schema in der Beispiel-Anwendung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wird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GraphQLApiConfiguration.java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Dort etwas anders, als vorhin gezeigt, weil mit Spring Hilfsmitteln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Konzept ist aber identisch, es wird ein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wird über das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 gestellt</a:t>
            </a:r>
          </a:p>
        </p:txBody>
      </p:sp>
    </p:spTree>
    <p:extLst>
      <p:ext uri="{BB962C8B-B14F-4D97-AF65-F5344CB8AC3E}">
        <p14:creationId xmlns:p14="http://schemas.microsoft.com/office/powerpoint/2010/main" val="226757934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 fehlende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unsere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Am Query: Felder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Am Task: Felder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Änderungen müssen 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query.js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project.js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vorgenommen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dort sind entsprechende TODOs eingetragen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(Falls Du mit Übung 1 nicht fertig geworden bist, einfach Dateien aus 01_schema_fertig in deinen Workspace kopieren)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Wenn die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implementiert sind, kannst Du über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Funktionierende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zum Testen auf der nächsten Slide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auf User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bzw.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assginee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werden noch 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nicht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funktionieren 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2: </a:t>
            </a:r>
            <a:r>
              <a:rPr lang="de-DE" dirty="0" err="1">
                <a:solidFill>
                  <a:srgbClr val="D4EBE9"/>
                </a:solidFill>
              </a:rPr>
              <a:t>Resolver</a:t>
            </a:r>
            <a:r>
              <a:rPr lang="de-DE" dirty="0">
                <a:solidFill>
                  <a:srgbClr val="D4EBE9"/>
                </a:solidFill>
              </a:rPr>
              <a:t>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421850667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1317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 fehlende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unsere Anwendung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Nach dem Implementieren sollten folgende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funktionieren: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2: </a:t>
            </a:r>
            <a:r>
              <a:rPr lang="de-DE" dirty="0" err="1">
                <a:solidFill>
                  <a:srgbClr val="D4EBE9"/>
                </a:solidFill>
              </a:rPr>
              <a:t>Resolver</a:t>
            </a:r>
            <a:r>
              <a:rPr lang="de-DE" dirty="0">
                <a:solidFill>
                  <a:srgbClr val="D4EBE9"/>
                </a:solidFill>
              </a:rPr>
              <a:t> implementieren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E233B-ECBA-1C41-B4C4-20F0AFE95AF6}"/>
              </a:ext>
            </a:extLst>
          </p:cNvPr>
          <p:cNvSpPr/>
          <p:nvPr/>
        </p:nvSpPr>
        <p:spPr>
          <a:xfrm>
            <a:off x="203200" y="2147666"/>
            <a:ext cx="4953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C9FF904-8D85-DF40-8BB2-67FA272E4C28}"/>
              </a:ext>
            </a:extLst>
          </p:cNvPr>
          <p:cNvSpPr/>
          <p:nvPr/>
        </p:nvSpPr>
        <p:spPr>
          <a:xfrm>
            <a:off x="203200" y="4514464"/>
            <a:ext cx="905086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"1")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"2002")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277054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</p:spTree>
    <p:extLst>
      <p:ext uri="{BB962C8B-B14F-4D97-AF65-F5344CB8AC3E}">
        <p14:creationId xmlns:p14="http://schemas.microsoft.com/office/powerpoint/2010/main" val="417790534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 Beispiel...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410905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415905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Was passiert beim Ausführen dieses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141275641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 Beispiel...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410905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1+n-Problem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😱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Datenbankzugriff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(liefert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Projekte)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1E540B27-4E31-3743-ADDA-F4355E0CF6E3}"/>
              </a:ext>
            </a:extLst>
          </p:cNvPr>
          <p:cNvSpPr/>
          <p:nvPr/>
        </p:nvSpPr>
        <p:spPr>
          <a:xfrm>
            <a:off x="203198" y="290489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REST-Aufrufe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(1x je Projekt)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994801B-CFB7-EC4E-897D-BC3B2DD3746B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75095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Asynchroner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CompleteableFuture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-Objekte zurückgeben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dafür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Convience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dann parallel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76EE459-563C-FC4D-97EB-873CE9386288}"/>
              </a:ext>
            </a:extLst>
          </p:cNvPr>
          <p:cNvSpPr/>
          <p:nvPr/>
        </p:nvSpPr>
        <p:spPr>
          <a:xfrm>
            <a:off x="2417505" y="4804529"/>
            <a:ext cx="47900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Beispiel: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estimation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 (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i="1" dirty="0"/>
          </a:p>
        </p:txBody>
      </p:sp>
    </p:spTree>
    <p:extLst>
      <p:ext uri="{BB962C8B-B14F-4D97-AF65-F5344CB8AC3E}">
        <p14:creationId xmlns:p14="http://schemas.microsoft.com/office/powerpoint/2010/main" val="128545908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Asynchroner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&lt;List&lt;Project&gt;&gt;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graphql.schema.AsyncDataFetcher.async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Datenbankzugriff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(liefert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Projekte)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DEA18437-A489-5D40-8A44-17FF14D800C4}"/>
              </a:ext>
            </a:extLst>
          </p:cNvPr>
          <p:cNvSpPr/>
          <p:nvPr/>
        </p:nvSpPr>
        <p:spPr>
          <a:xfrm>
            <a:off x="203198" y="2904890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REST-Aufrufe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(1x je Projekt),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aber parallel! 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EB2A07F-6B15-C64B-80CA-24B23AEEF515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4692192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Löst nicht das 1+n-Problem, aber kann Performance-Vorteil bedeuten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80850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Query...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2736502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278649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Was passiert beim Ausführen dieses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8F9FA3-23C1-4642-840B-E3B5B822BF75}"/>
              </a:ext>
            </a:extLst>
          </p:cNvPr>
          <p:cNvSpPr/>
          <p:nvPr/>
        </p:nvSpPr>
        <p:spPr>
          <a:xfrm>
            <a:off x="203199" y="436801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9004418-D579-824C-B364-68019D14BE0B}"/>
              </a:ext>
            </a:extLst>
          </p:cNvPr>
          <p:cNvSpPr/>
          <p:nvPr/>
        </p:nvSpPr>
        <p:spPr>
          <a:xfrm>
            <a:off x="3429000" y="4365535"/>
            <a:ext cx="5903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"U2",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"Susi Mueller"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"U3",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"Klaus Schneider"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}, 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"U4",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"Sue Taylor"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5215586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Query...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2736502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278649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n+1-Problem plus </a:t>
            </a:r>
            <a:r>
              <a:rPr lang="de-DE" sz="2400" b="1" i="1" dirty="0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unnötiges, doppeltes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Laden von Daten (-&gt;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Console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 </a:t>
            </a:r>
            <a:r>
              <a:rPr lang="de-DE" sz="2400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😱😱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8260604-337C-164C-9423-3B2BEAF40EF5}"/>
              </a:ext>
            </a:extLst>
          </p:cNvPr>
          <p:cNvSpPr/>
          <p:nvPr/>
        </p:nvSpPr>
        <p:spPr>
          <a:xfrm>
            <a:off x="3429000" y="4365535"/>
            <a:ext cx="5903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"U2",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"Susi Mueller"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"U3",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"Klaus Schneider"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}, 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"U4",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"Sue Taylor"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8F9FA3-23C1-4642-840B-E3B5B822BF75}"/>
              </a:ext>
            </a:extLst>
          </p:cNvPr>
          <p:cNvSpPr/>
          <p:nvPr/>
        </p:nvSpPr>
        <p:spPr>
          <a:xfrm>
            <a:off x="203199" y="436801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</a:t>
            </a:r>
          </a:p>
        </p:txBody>
      </p:sp>
    </p:spTree>
    <p:extLst>
      <p:ext uri="{BB962C8B-B14F-4D97-AF65-F5344CB8AC3E}">
        <p14:creationId xmlns:p14="http://schemas.microsoft.com/office/powerpoint/2010/main" val="2072072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6431</Words>
  <Application>Microsoft Macintosh PowerPoint</Application>
  <PresentationFormat>A4-Papier (210 x 297 mm)</PresentationFormat>
  <Paragraphs>1582</Paragraphs>
  <Slides>123</Slides>
  <Notes>46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123</vt:i4>
      </vt:variant>
    </vt:vector>
  </HeadingPairs>
  <TitlesOfParts>
    <vt:vector size="136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Herbstcampus Nürnberg | 3. September 2019 | @nilshartmann</vt:lpstr>
      <vt:lpstr>https://nilshartmann.net</vt:lpstr>
      <vt:lpstr>Agenda</vt:lpstr>
      <vt:lpstr>Teil 1</vt:lpstr>
      <vt:lpstr>PowerPoint-Präsentation</vt:lpstr>
      <vt:lpstr>GraphQL</vt:lpstr>
      <vt:lpstr>GraphQL</vt:lpstr>
      <vt:lpstr>GraphQL</vt:lpstr>
      <vt:lpstr>GraphQL</vt:lpstr>
      <vt:lpstr>GraphQL</vt:lpstr>
      <vt:lpstr>GitHub</vt:lpstr>
      <vt:lpstr>New York Times</vt:lpstr>
      <vt:lpstr>Facebook 5</vt:lpstr>
      <vt:lpstr>Next Gen GraphqL?</vt:lpstr>
      <vt:lpstr>http://localhost:4080</vt:lpstr>
      <vt:lpstr>http://localhost:4000</vt:lpstr>
      <vt:lpstr>Beispiel: Intellij IDEA</vt:lpstr>
      <vt:lpstr>Teil 1: Abfragen und Schema</vt:lpstr>
      <vt:lpstr>GraphQL Einsatzszenarien</vt:lpstr>
      <vt:lpstr>GraphQL Einsatzszenarien</vt:lpstr>
      <vt:lpstr>Einsatzszenarien</vt:lpstr>
      <vt:lpstr>GraphQL Einsatzszenarien</vt:lpstr>
      <vt:lpstr>Einsatzszenarien</vt:lpstr>
      <vt:lpstr>Daten Quellen</vt:lpstr>
      <vt:lpstr>PowerPoint-Präsentation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Übung: Queries ausführen</vt:lpstr>
      <vt:lpstr>PowerPoint-Präsentation</vt:lpstr>
      <vt:lpstr>Teil 2: Runtime-Umgebung (AKA: Eure Anwendung)</vt:lpstr>
      <vt:lpstr>GraphQL-java</vt:lpstr>
      <vt:lpstr>GraphQL Server mit Apollo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GraphQL für Java-Anwendungen</vt:lpstr>
      <vt:lpstr>GraphQL für Java-Anwendungen</vt:lpstr>
      <vt:lpstr>GraphQL für Java-Anwendungen</vt:lpstr>
      <vt:lpstr>GraphQL für Java-Anwendungen</vt:lpstr>
      <vt:lpstr>Das Schema in Apollo Server</vt:lpstr>
      <vt:lpstr>Übung 1: Schema Definieren</vt:lpstr>
      <vt:lpstr>Übung 1: Schema Definieren</vt:lpstr>
      <vt:lpstr>Übung 1: Schema Definieren</vt:lpstr>
      <vt:lpstr>Übung 1: Schema Definieren</vt:lpstr>
      <vt:lpstr>Übung 1: Schema Definieren</vt:lpstr>
      <vt:lpstr>Schritt 2: 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Schritt 2: Resolver</vt:lpstr>
      <vt:lpstr>Runtime Wiring</vt:lpstr>
      <vt:lpstr>Runtime Wiring</vt:lpstr>
      <vt:lpstr>Runtime Wiring</vt:lpstr>
      <vt:lpstr>Runtime Wiring</vt:lpstr>
      <vt:lpstr>Runtime Wiring</vt:lpstr>
      <vt:lpstr>GraphQL für Java-Anwendungen</vt:lpstr>
      <vt:lpstr>GraphQL für Java-Anwendungen</vt:lpstr>
      <vt:lpstr>GraphQL für Java-Anwendungen</vt:lpstr>
      <vt:lpstr>GraphQL für Java-Anwendungen</vt:lpstr>
      <vt:lpstr>GraphQL für Java-Anwendungen</vt:lpstr>
      <vt:lpstr>Übung 2: Resolver implementieren</vt:lpstr>
      <vt:lpstr>Übung 2: Resolver implementieren</vt:lpstr>
      <vt:lpstr>Laufzeitverhalten</vt:lpstr>
      <vt:lpstr>Laufzeitverhalten</vt:lpstr>
      <vt:lpstr>Laufzeitverhalten</vt:lpstr>
      <vt:lpstr>Laufzeitverhalten</vt:lpstr>
      <vt:lpstr>Laufzeitverhalten</vt:lpstr>
      <vt:lpstr>Laufzeitverhalten</vt:lpstr>
      <vt:lpstr>Laufzeitverhalten</vt:lpstr>
      <vt:lpstr>Laufzeitverhalten</vt:lpstr>
      <vt:lpstr>Laufzeitverhalten</vt:lpstr>
      <vt:lpstr>Laufzeitverhalten: DataLoader</vt:lpstr>
      <vt:lpstr>Laufzeitverhalten: DataLoader</vt:lpstr>
      <vt:lpstr>Laufzeitverhalten: DataLoader</vt:lpstr>
      <vt:lpstr>Laufzeitverhalten: DataLoader</vt:lpstr>
      <vt:lpstr>Laufzeitverhalten</vt:lpstr>
      <vt:lpstr>Laufzeitverhalten</vt:lpstr>
      <vt:lpstr>Laufzeitverhalten</vt:lpstr>
      <vt:lpstr>Laufzeitverhalten</vt:lpstr>
      <vt:lpstr>Laufzeitverhalten</vt:lpstr>
      <vt:lpstr>Laufzeitverhalten: Datenbankzugriffe</vt:lpstr>
      <vt:lpstr>Laufzeitverhalten: Datenbankzugriffe</vt:lpstr>
      <vt:lpstr>Laufzeitverhalten: Zusammenfassung</vt:lpstr>
      <vt:lpstr>(optional) Übung 3: Data Source implementieren</vt:lpstr>
      <vt:lpstr>(optional) Übung 3: Data Source implementieren</vt:lpstr>
      <vt:lpstr>Laufzeitverhalten: Zusammenfassung</vt:lpstr>
      <vt:lpstr>graphql-java-tools</vt:lpstr>
      <vt:lpstr>graphql-java-tools</vt:lpstr>
      <vt:lpstr>graphql-java-tools</vt:lpstr>
      <vt:lpstr>graphql-java-tools</vt:lpstr>
      <vt:lpstr>graphql-java-tools</vt:lpstr>
      <vt:lpstr>graphql-java-tools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995</cp:revision>
  <cp:lastPrinted>2019-06-21T09:44:17Z</cp:lastPrinted>
  <dcterms:created xsi:type="dcterms:W3CDTF">2016-03-28T15:59:53Z</dcterms:created>
  <dcterms:modified xsi:type="dcterms:W3CDTF">2019-08-29T16:16:55Z</dcterms:modified>
</cp:coreProperties>
</file>